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70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5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AB2761-E651-47C9-840F-242D8B0576A3}" v="6" dt="2020-07-15T20:29:51.8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DeCarlo" userId="54ad8562a32d8752" providerId="LiveId" clId="{A7850E5C-E07A-408D-AD21-B3F7FB1DD49C}"/>
    <pc:docChg chg="custSel modSld">
      <pc:chgData name="Paul DeCarlo" userId="54ad8562a32d8752" providerId="LiveId" clId="{A7850E5C-E07A-408D-AD21-B3F7FB1DD49C}" dt="2020-05-07T14:42:04.042" v="80" actId="207"/>
      <pc:docMkLst>
        <pc:docMk/>
      </pc:docMkLst>
      <pc:sldChg chg="modSp mod">
        <pc:chgData name="Paul DeCarlo" userId="54ad8562a32d8752" providerId="LiveId" clId="{A7850E5C-E07A-408D-AD21-B3F7FB1DD49C}" dt="2020-05-07T14:42:04.042" v="80" actId="207"/>
        <pc:sldMkLst>
          <pc:docMk/>
          <pc:sldMk cId="3695005839" sldId="258"/>
        </pc:sldMkLst>
        <pc:spChg chg="mod">
          <ac:chgData name="Paul DeCarlo" userId="54ad8562a32d8752" providerId="LiveId" clId="{A7850E5C-E07A-408D-AD21-B3F7FB1DD49C}" dt="2020-05-07T14:42:04.042" v="80" actId="207"/>
          <ac:spMkLst>
            <pc:docMk/>
            <pc:sldMk cId="3695005839" sldId="258"/>
            <ac:spMk id="3" creationId="{55430D8C-0F10-4C45-8BF7-79E12A66115E}"/>
          </ac:spMkLst>
        </pc:spChg>
      </pc:sldChg>
    </pc:docChg>
  </pc:docChgLst>
  <pc:docChgLst>
    <pc:chgData name="Paul DeCarlo" userId="54ad8562a32d8752" providerId="LiveId" clId="{60AB2761-E651-47C9-840F-242D8B0576A3}"/>
    <pc:docChg chg="undo custSel mod addSld modSld">
      <pc:chgData name="Paul DeCarlo" userId="54ad8562a32d8752" providerId="LiveId" clId="{60AB2761-E651-47C9-840F-242D8B0576A3}" dt="2020-07-15T21:16:35.058" v="121" actId="20577"/>
      <pc:docMkLst>
        <pc:docMk/>
      </pc:docMkLst>
      <pc:sldChg chg="modSp mod">
        <pc:chgData name="Paul DeCarlo" userId="54ad8562a32d8752" providerId="LiveId" clId="{60AB2761-E651-47C9-840F-242D8B0576A3}" dt="2020-07-15T16:11:22.060" v="35" actId="1076"/>
        <pc:sldMkLst>
          <pc:docMk/>
          <pc:sldMk cId="3506388872" sldId="256"/>
        </pc:sldMkLst>
        <pc:spChg chg="mod">
          <ac:chgData name="Paul DeCarlo" userId="54ad8562a32d8752" providerId="LiveId" clId="{60AB2761-E651-47C9-840F-242D8B0576A3}" dt="2020-07-14T16:57:46.131" v="30" actId="1076"/>
          <ac:spMkLst>
            <pc:docMk/>
            <pc:sldMk cId="3506388872" sldId="256"/>
            <ac:spMk id="3" creationId="{F3246050-AFDC-4776-9358-1525B45B2E92}"/>
          </ac:spMkLst>
        </pc:spChg>
        <pc:picChg chg="mod">
          <ac:chgData name="Paul DeCarlo" userId="54ad8562a32d8752" providerId="LiveId" clId="{60AB2761-E651-47C9-840F-242D8B0576A3}" dt="2020-07-15T16:11:22.060" v="35" actId="1076"/>
          <ac:picMkLst>
            <pc:docMk/>
            <pc:sldMk cId="3506388872" sldId="256"/>
            <ac:picMk id="4" creationId="{8D5468B8-8634-4E5E-9110-B4723ACEC74B}"/>
          </ac:picMkLst>
        </pc:picChg>
      </pc:sldChg>
      <pc:sldChg chg="modSp mod">
        <pc:chgData name="Paul DeCarlo" userId="54ad8562a32d8752" providerId="LiveId" clId="{60AB2761-E651-47C9-840F-242D8B0576A3}" dt="2020-07-15T21:16:35.058" v="121" actId="20577"/>
        <pc:sldMkLst>
          <pc:docMk/>
          <pc:sldMk cId="1993583839" sldId="269"/>
        </pc:sldMkLst>
        <pc:spChg chg="mod">
          <ac:chgData name="Paul DeCarlo" userId="54ad8562a32d8752" providerId="LiveId" clId="{60AB2761-E651-47C9-840F-242D8B0576A3}" dt="2020-07-14T16:57:12.212" v="0" actId="20577"/>
          <ac:spMkLst>
            <pc:docMk/>
            <pc:sldMk cId="1993583839" sldId="269"/>
            <ac:spMk id="2" creationId="{740DEAB4-D1CD-438B-94D4-495AA370A60E}"/>
          </ac:spMkLst>
        </pc:spChg>
        <pc:spChg chg="mod">
          <ac:chgData name="Paul DeCarlo" userId="54ad8562a32d8752" providerId="LiveId" clId="{60AB2761-E651-47C9-840F-242D8B0576A3}" dt="2020-07-15T21:16:35.058" v="121" actId="20577"/>
          <ac:spMkLst>
            <pc:docMk/>
            <pc:sldMk cId="1993583839" sldId="269"/>
            <ac:spMk id="3" creationId="{E8525D7C-CACE-49A0-8774-E47A00A188BD}"/>
          </ac:spMkLst>
        </pc:spChg>
        <pc:spChg chg="mod">
          <ac:chgData name="Paul DeCarlo" userId="54ad8562a32d8752" providerId="LiveId" clId="{60AB2761-E651-47C9-840F-242D8B0576A3}" dt="2020-07-15T21:16:31.633" v="120" actId="20577"/>
          <ac:spMkLst>
            <pc:docMk/>
            <pc:sldMk cId="1993583839" sldId="269"/>
            <ac:spMk id="4" creationId="{22E0FFF2-7D7E-4B0E-8C8E-38D6EBE92812}"/>
          </ac:spMkLst>
        </pc:spChg>
      </pc:sldChg>
      <pc:sldChg chg="addSp delSp modSp new mod setBg">
        <pc:chgData name="Paul DeCarlo" userId="54ad8562a32d8752" providerId="LiveId" clId="{60AB2761-E651-47C9-840F-242D8B0576A3}" dt="2020-07-15T20:30:10.257" v="82" actId="20577"/>
        <pc:sldMkLst>
          <pc:docMk/>
          <pc:sldMk cId="3700922083" sldId="270"/>
        </pc:sldMkLst>
        <pc:spChg chg="mod">
          <ac:chgData name="Paul DeCarlo" userId="54ad8562a32d8752" providerId="LiveId" clId="{60AB2761-E651-47C9-840F-242D8B0576A3}" dt="2020-07-15T20:29:56.842" v="79" actId="26606"/>
          <ac:spMkLst>
            <pc:docMk/>
            <pc:sldMk cId="3700922083" sldId="270"/>
            <ac:spMk id="2" creationId="{FDBAD294-BD95-42BD-9538-3FE245747AB1}"/>
          </ac:spMkLst>
        </pc:spChg>
        <pc:spChg chg="mod ord">
          <ac:chgData name="Paul DeCarlo" userId="54ad8562a32d8752" providerId="LiveId" clId="{60AB2761-E651-47C9-840F-242D8B0576A3}" dt="2020-07-15T20:30:10.257" v="82" actId="20577"/>
          <ac:spMkLst>
            <pc:docMk/>
            <pc:sldMk cId="3700922083" sldId="270"/>
            <ac:spMk id="3" creationId="{1BF47A36-79B1-4EFF-9AF8-403CE47B19B4}"/>
          </ac:spMkLst>
        </pc:spChg>
        <pc:spChg chg="add del mod">
          <ac:chgData name="Paul DeCarlo" userId="54ad8562a32d8752" providerId="LiveId" clId="{60AB2761-E651-47C9-840F-242D8B0576A3}" dt="2020-07-15T20:29:43.937" v="75"/>
          <ac:spMkLst>
            <pc:docMk/>
            <pc:sldMk cId="3700922083" sldId="270"/>
            <ac:spMk id="4" creationId="{B4F43272-DB81-449A-A0FE-25B104322FC9}"/>
          </ac:spMkLst>
        </pc:spChg>
        <pc:spChg chg="add del mod">
          <ac:chgData name="Paul DeCarlo" userId="54ad8562a32d8752" providerId="LiveId" clId="{60AB2761-E651-47C9-840F-242D8B0576A3}" dt="2020-07-15T20:29:50.770" v="77"/>
          <ac:spMkLst>
            <pc:docMk/>
            <pc:sldMk cId="3700922083" sldId="270"/>
            <ac:spMk id="7" creationId="{00927F8A-1C26-4EF6-838E-D62F08CA8D69}"/>
          </ac:spMkLst>
        </pc:spChg>
        <pc:spChg chg="add del mod">
          <ac:chgData name="Paul DeCarlo" userId="54ad8562a32d8752" providerId="LiveId" clId="{60AB2761-E651-47C9-840F-242D8B0576A3}" dt="2020-07-15T20:29:56.842" v="79" actId="26606"/>
          <ac:spMkLst>
            <pc:docMk/>
            <pc:sldMk cId="3700922083" sldId="270"/>
            <ac:spMk id="10" creationId="{5DE63788-EA28-413B-9ECA-786BB3887571}"/>
          </ac:spMkLst>
        </pc:spChg>
        <pc:picChg chg="add del mod">
          <ac:chgData name="Paul DeCarlo" userId="54ad8562a32d8752" providerId="LiveId" clId="{60AB2761-E651-47C9-840F-242D8B0576A3}" dt="2020-07-15T20:29:43.937" v="75"/>
          <ac:picMkLst>
            <pc:docMk/>
            <pc:sldMk cId="3700922083" sldId="270"/>
            <ac:picMk id="5" creationId="{23AA2B7B-222C-4EFA-8A99-47D9B4F76F6A}"/>
          </ac:picMkLst>
        </pc:picChg>
        <pc:picChg chg="add del mod">
          <ac:chgData name="Paul DeCarlo" userId="54ad8562a32d8752" providerId="LiveId" clId="{60AB2761-E651-47C9-840F-242D8B0576A3}" dt="2020-07-15T20:29:43.937" v="75"/>
          <ac:picMkLst>
            <pc:docMk/>
            <pc:sldMk cId="3700922083" sldId="270"/>
            <ac:picMk id="6" creationId="{1599BD65-BD5E-4EA9-A9F6-05D9D5388ECD}"/>
          </ac:picMkLst>
        </pc:picChg>
        <pc:picChg chg="add del mod">
          <ac:chgData name="Paul DeCarlo" userId="54ad8562a32d8752" providerId="LiveId" clId="{60AB2761-E651-47C9-840F-242D8B0576A3}" dt="2020-07-15T20:29:50.770" v="77"/>
          <ac:picMkLst>
            <pc:docMk/>
            <pc:sldMk cId="3700922083" sldId="270"/>
            <ac:picMk id="8" creationId="{5D993AC6-84D6-4383-B36F-A2DF83F12ED7}"/>
          </ac:picMkLst>
        </pc:picChg>
        <pc:picChg chg="add del mod">
          <ac:chgData name="Paul DeCarlo" userId="54ad8562a32d8752" providerId="LiveId" clId="{60AB2761-E651-47C9-840F-242D8B0576A3}" dt="2020-07-15T20:29:50.770" v="77"/>
          <ac:picMkLst>
            <pc:docMk/>
            <pc:sldMk cId="3700922083" sldId="270"/>
            <ac:picMk id="9" creationId="{DDA6484E-D874-4AC9-872B-1A2F3B58C800}"/>
          </ac:picMkLst>
        </pc:picChg>
        <pc:picChg chg="add mod ord">
          <ac:chgData name="Paul DeCarlo" userId="54ad8562a32d8752" providerId="LiveId" clId="{60AB2761-E651-47C9-840F-242D8B0576A3}" dt="2020-07-15T20:29:56.842" v="79" actId="26606"/>
          <ac:picMkLst>
            <pc:docMk/>
            <pc:sldMk cId="3700922083" sldId="270"/>
            <ac:picMk id="11" creationId="{613D5F2A-2F04-4698-838A-185DDD546834}"/>
          </ac:picMkLst>
        </pc:picChg>
        <pc:picChg chg="add mod">
          <ac:chgData name="Paul DeCarlo" userId="54ad8562a32d8752" providerId="LiveId" clId="{60AB2761-E651-47C9-840F-242D8B0576A3}" dt="2020-07-15T20:29:56.842" v="79" actId="26606"/>
          <ac:picMkLst>
            <pc:docMk/>
            <pc:sldMk cId="3700922083" sldId="270"/>
            <ac:picMk id="12" creationId="{9FBCF8D1-697B-419A-8D1D-F26C4B0C762B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aka.ms/IntelligentHomeSecurity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CameraTaggingIntro" TargetMode="External"/><Relationship Id="rId2" Type="http://schemas.openxmlformats.org/officeDocument/2006/relationships/hyperlink" Target="https://aka.ms/IntelligentHomeSecur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ka.ms/DeepStreamIoTEdgeWebinar" TargetMode="External"/><Relationship Id="rId5" Type="http://schemas.openxmlformats.org/officeDocument/2006/relationships/hyperlink" Target="https://aka.ms/DeepStreamOnEdgeWorkshop" TargetMode="External"/><Relationship Id="rId4" Type="http://schemas.openxmlformats.org/officeDocument/2006/relationships/hyperlink" Target="https://aka.ms/EdgeAtGTC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zure/iotedge" TargetMode="Externa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59E8D-6D1A-4768-93CE-5C8E5D1222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Intelligent Home Security with NVIDIA Jetson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246050-AFDC-4776-9358-1525B45B2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7"/>
            <a:ext cx="8791575" cy="2572259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Paul DeCarlo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Sr. Cloud Advocate</a:t>
            </a:r>
          </a:p>
          <a:p>
            <a:pPr>
              <a:spcBef>
                <a:spcPts val="0"/>
              </a:spcBef>
            </a:pPr>
            <a:r>
              <a:rPr lang="en-US" dirty="0"/>
              <a:t>@pjdecarlo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Deck available @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https://aka.ms/IntelligentHomeSecurity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>
              <a:spcBef>
                <a:spcPts val="0"/>
              </a:spcBef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468B8-8634-4E5E-9110-B4723ACEC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73" y="2754609"/>
            <a:ext cx="1982556" cy="198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388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1EE8D-6019-4037-A1D0-57EB89AD9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Modeling Data into TSI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21AF56-7EFD-467B-B9FB-398B03E49B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097088"/>
            <a:ext cx="7076045" cy="3541712"/>
          </a:xfrm>
          <a:prstGeom prst="rect">
            <a:avLst/>
          </a:prstGeom>
        </p:spPr>
      </p:pic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70688558-4C69-4593-BBF7-D4FAFD18880C}"/>
              </a:ext>
            </a:extLst>
          </p:cNvPr>
          <p:cNvSpPr txBox="1">
            <a:spLocks/>
          </p:cNvSpPr>
          <p:nvPr/>
        </p:nvSpPr>
        <p:spPr>
          <a:xfrm>
            <a:off x="8578966" y="2097086"/>
            <a:ext cx="3281004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Partition data by </a:t>
            </a:r>
            <a:r>
              <a:rPr lang="en-US" sz="1800" dirty="0" err="1"/>
              <a:t>iothub</a:t>
            </a:r>
            <a:r>
              <a:rPr lang="en-US" sz="1800" dirty="0"/>
              <a:t>-connection-device-id / </a:t>
            </a:r>
            <a:r>
              <a:rPr lang="en-US" sz="1800" dirty="0" err="1"/>
              <a:t>sensorid</a:t>
            </a:r>
            <a:endParaRPr lang="en-US" sz="1800" dirty="0"/>
          </a:p>
          <a:p>
            <a:r>
              <a:rPr lang="en-US" sz="1800" dirty="0"/>
              <a:t>Create Hierarchy to organize </a:t>
            </a:r>
            <a:r>
              <a:rPr lang="en-US" sz="1800" dirty="0" err="1"/>
              <a:t>sensorId</a:t>
            </a:r>
            <a:r>
              <a:rPr lang="en-US" sz="1800" dirty="0"/>
              <a:t> by location</a:t>
            </a:r>
          </a:p>
          <a:p>
            <a:r>
              <a:rPr lang="en-US" sz="1800" dirty="0"/>
              <a:t>Create </a:t>
            </a:r>
            <a:r>
              <a:rPr lang="en-US" sz="1800" dirty="0" err="1"/>
              <a:t>ObjectDetectionType</a:t>
            </a:r>
            <a:r>
              <a:rPr lang="en-US" sz="1800" dirty="0"/>
              <a:t> to report detections of interest</a:t>
            </a:r>
          </a:p>
          <a:p>
            <a:r>
              <a:rPr lang="en-US" sz="1800" dirty="0"/>
              <a:t>Easily visualize / summarize data over time intervals</a:t>
            </a:r>
          </a:p>
        </p:txBody>
      </p:sp>
    </p:spTree>
    <p:extLst>
      <p:ext uri="{BB962C8B-B14F-4D97-AF65-F5344CB8AC3E}">
        <p14:creationId xmlns:p14="http://schemas.microsoft.com/office/powerpoint/2010/main" val="1634879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64A0C-6698-4FDD-929A-2D2C8C236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Forward Streaming Data to Power Bi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621CB2-67C6-4748-8FBA-D67BC370C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0" y="2097088"/>
            <a:ext cx="6748335" cy="18220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F6FFA4-8D29-4EF4-B2EA-049DE7E25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577" y="4124324"/>
            <a:ext cx="6723999" cy="174823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CF9F849-AB75-4103-9D72-D27B1A8F2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4352" y="2457449"/>
            <a:ext cx="3124198" cy="3333751"/>
          </a:xfrm>
        </p:spPr>
        <p:txBody>
          <a:bodyPr>
            <a:normAutofit/>
          </a:bodyPr>
          <a:lstStyle/>
          <a:p>
            <a:r>
              <a:rPr lang="en-US" dirty="0"/>
              <a:t>Select all incoming summarized data from IoT Hub</a:t>
            </a:r>
          </a:p>
          <a:p>
            <a:r>
              <a:rPr lang="en-US" dirty="0"/>
              <a:t>Forward into Power BI Output Sink</a:t>
            </a:r>
          </a:p>
        </p:txBody>
      </p:sp>
    </p:spTree>
    <p:extLst>
      <p:ext uri="{BB962C8B-B14F-4D97-AF65-F5344CB8AC3E}">
        <p14:creationId xmlns:p14="http://schemas.microsoft.com/office/powerpoint/2010/main" val="3124432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48B73-2DAF-4034-992A-44526C54E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Power BI report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A42E69-9A28-4A48-9235-CF82676977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097088"/>
            <a:ext cx="7341896" cy="3780444"/>
          </a:xfrm>
          <a:prstGeom prst="rect">
            <a:avLst/>
          </a:prstGeom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C0A36546-40D1-4340-B2E6-43819DFCAA0B}"/>
              </a:ext>
            </a:extLst>
          </p:cNvPr>
          <p:cNvSpPr txBox="1">
            <a:spLocks/>
          </p:cNvSpPr>
          <p:nvPr/>
        </p:nvSpPr>
        <p:spPr>
          <a:xfrm>
            <a:off x="8578966" y="2097087"/>
            <a:ext cx="2637115" cy="3780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Report based on live streaming data updated every 30 seconds as messages flow into IoT Hub</a:t>
            </a:r>
          </a:p>
          <a:p>
            <a:r>
              <a:rPr lang="en-US" sz="1800" dirty="0"/>
              <a:t>Slice based on any combination of time, </a:t>
            </a:r>
            <a:r>
              <a:rPr lang="en-US" sz="1800" dirty="0" err="1"/>
              <a:t>sensorid</a:t>
            </a:r>
            <a:r>
              <a:rPr lang="en-US" sz="1800" dirty="0"/>
              <a:t>, or object</a:t>
            </a:r>
          </a:p>
          <a:p>
            <a:r>
              <a:rPr lang="en-US" sz="1800" dirty="0"/>
              <a:t>Summarize data at a glance</a:t>
            </a:r>
          </a:p>
        </p:txBody>
      </p:sp>
    </p:spTree>
    <p:extLst>
      <p:ext uri="{BB962C8B-B14F-4D97-AF65-F5344CB8AC3E}">
        <p14:creationId xmlns:p14="http://schemas.microsoft.com/office/powerpoint/2010/main" val="2959814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F3C1-59BD-4929-8C02-7374C86A8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Publish Dashboard and ask questions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5DAD69-42E6-45C1-8072-E6D36E1181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7138" y="2171700"/>
            <a:ext cx="3800475" cy="2228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2E0533-B82C-45B5-BA86-1DA448CEA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154" y="2171700"/>
            <a:ext cx="3432171" cy="416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414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12E5D-1008-4A1F-A200-659C27560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30D8C-0F10-4C45-8BF7-79E12A661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109368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This PowerPoint Presentation</a:t>
            </a:r>
          </a:p>
          <a:p>
            <a:pPr lvl="1"/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https://aka.ms/IntelligentHomeSecurity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en-US" b="1" dirty="0"/>
              <a:t>Introduction to the Azure IoT Edge Camera Tagging Module</a:t>
            </a:r>
          </a:p>
          <a:p>
            <a:pPr lvl="1"/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https://aka.ms/CameraTaggingIntro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en-US" b="1" dirty="0"/>
              <a:t>IoT Edge at GTC Digital 2020</a:t>
            </a:r>
          </a:p>
          <a:p>
            <a:pPr lvl="1"/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https://aka.ms/EdgeAtGTC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b="1" dirty="0">
                <a:effectLst/>
              </a:rPr>
              <a:t>Visual Anomaly Detection using NVIDIA </a:t>
            </a:r>
            <a:r>
              <a:rPr lang="en-US" b="1" dirty="0" err="1">
                <a:effectLst/>
              </a:rPr>
              <a:t>Deepstream</a:t>
            </a:r>
            <a:r>
              <a:rPr lang="en-US" b="1" dirty="0">
                <a:effectLst/>
              </a:rPr>
              <a:t> IoT (</a:t>
            </a:r>
            <a:r>
              <a:rPr lang="en-US" b="1" dirty="0" err="1">
                <a:effectLst/>
              </a:rPr>
              <a:t>WorkShop</a:t>
            </a:r>
            <a:r>
              <a:rPr lang="en-US" b="1" dirty="0">
                <a:effectLst/>
              </a:rPr>
              <a:t>)</a:t>
            </a:r>
          </a:p>
          <a:p>
            <a:pPr lvl="1"/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https://aka.ms/DeepStreamOnEdgeWorkshop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b="1" dirty="0" err="1">
                <a:effectLst/>
              </a:rPr>
              <a:t>DeepStream</a:t>
            </a:r>
            <a:r>
              <a:rPr lang="en-US" b="1" dirty="0">
                <a:effectLst/>
              </a:rPr>
              <a:t> edge-to-cloud integration with Azure IoT</a:t>
            </a:r>
            <a:endParaRPr lang="en-US" b="1" dirty="0"/>
          </a:p>
          <a:p>
            <a:pPr lvl="1"/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https://aka.ms/DeepStreamIoTEdgeWebinar</a:t>
            </a:r>
            <a:br>
              <a:rPr lang="en-US" dirty="0"/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5005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DEAB4-D1CD-438B-94D4-495AA370A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Detailed repro instructions</a:t>
            </a:r>
            <a:br>
              <a:rPr lang="en-US" dirty="0"/>
            </a:br>
            <a:r>
              <a:rPr lang="en-US" dirty="0"/>
              <a:t>@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E0FFF2-7D7E-4B0E-8C8E-38D6EBE92812}"/>
              </a:ext>
            </a:extLst>
          </p:cNvPr>
          <p:cNvSpPr/>
          <p:nvPr/>
        </p:nvSpPr>
        <p:spPr>
          <a:xfrm>
            <a:off x="1829463" y="1911289"/>
            <a:ext cx="852989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aka.ms/</a:t>
            </a:r>
            <a:r>
              <a:rPr lang="en-US" sz="4800" b="1" dirty="0" err="1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intelligentvideoanalytics</a:t>
            </a:r>
            <a:endParaRPr lang="en-US" sz="4800" b="1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3583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FF74D-4E78-4412-9B2B-26B196D7B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Hardware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2AE60C0-2087-49E8-90D2-DE90C0CFA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411" y="2265849"/>
            <a:ext cx="4689234" cy="3516925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9558BD30-7180-45EA-8DD3-99C3C577D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US" dirty="0"/>
              <a:t>NVIDIA Jetson Device (Nano)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7-Inch Color Monitor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HDMI Splitter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2D5933-81A1-4E59-8059-3A37A4522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971" y="5076825"/>
            <a:ext cx="805947" cy="5725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C8DF7A-568D-414F-85F9-D058EA46C0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4971" y="3898118"/>
            <a:ext cx="667379" cy="7113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AFC1A5-55C5-4B00-B5C6-211DDECD58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8400" y="2736141"/>
            <a:ext cx="882518" cy="72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269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DAC9A-C7DB-41FC-AAE6-C8D5116BD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DeepStream</a:t>
            </a:r>
            <a:r>
              <a:rPr lang="en-US" dirty="0"/>
              <a:t> SDK IoT Edge Module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3A13FB-CE8B-4922-B8B0-A0CB3374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373312"/>
            <a:ext cx="10123356" cy="347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44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AD294-BD95-42BD-9538-3FE245747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Deploy modules using Azure IoT Edge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FBCF8D1-697B-419A-8D1D-F26C4B0C7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357518"/>
            <a:ext cx="3494597" cy="147646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2" descr="See the source image">
            <a:extLst>
              <a:ext uri="{FF2B5EF4-FFF2-40B4-BE49-F238E27FC236}">
                <a16:creationId xmlns:a16="http://schemas.microsoft.com/office/drawing/2014/main" id="{613D5F2A-2F04-4698-838A-185DDD546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410" y="4332581"/>
            <a:ext cx="3494597" cy="1240581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47A36-79B1-4EFF-9AF8-403CE47B1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012832" cy="3541714"/>
          </a:xfrm>
        </p:spPr>
        <p:txBody>
          <a:bodyPr>
            <a:normAutofit/>
          </a:bodyPr>
          <a:lstStyle/>
          <a:p>
            <a:pPr marL="331470" indent="-285750">
              <a:lnSpc>
                <a:spcPct val="110000"/>
              </a:lnSpc>
            </a:pPr>
            <a:r>
              <a:rPr lang="en-US" sz="1900" dirty="0"/>
              <a:t>Built on container technology as ‘modules’ </a:t>
            </a:r>
          </a:p>
          <a:p>
            <a:pPr marL="331470" indent="-285750">
              <a:lnSpc>
                <a:spcPct val="110000"/>
              </a:lnSpc>
            </a:pPr>
            <a:r>
              <a:rPr lang="en-US" sz="1900" dirty="0"/>
              <a:t>Modules support Python, NodeJS, </a:t>
            </a:r>
            <a:r>
              <a:rPr lang="en-US" sz="1900" dirty="0" err="1"/>
              <a:t>.Net</a:t>
            </a:r>
            <a:r>
              <a:rPr lang="en-US" sz="1900" dirty="0"/>
              <a:t> Core, Java, &amp; C</a:t>
            </a:r>
          </a:p>
          <a:p>
            <a:pPr marL="331470" indent="-285750">
              <a:lnSpc>
                <a:spcPct val="110000"/>
              </a:lnSpc>
            </a:pPr>
            <a:r>
              <a:rPr lang="en-US" sz="1900" dirty="0"/>
              <a:t>Low-latency AMQP / MQTT data transport</a:t>
            </a:r>
          </a:p>
          <a:p>
            <a:pPr marL="331470" indent="-285750">
              <a:lnSpc>
                <a:spcPct val="110000"/>
              </a:lnSpc>
            </a:pPr>
            <a:r>
              <a:rPr lang="en-US" sz="1900" dirty="0"/>
              <a:t>Operate in offline / intermittent network conditions</a:t>
            </a:r>
          </a:p>
          <a:p>
            <a:pPr marL="331470" indent="-285750">
              <a:lnSpc>
                <a:spcPct val="110000"/>
              </a:lnSpc>
            </a:pPr>
            <a:r>
              <a:rPr lang="en-US" sz="1900" dirty="0"/>
              <a:t>Supports Linux X64 | ARM32/64 , Windows X64</a:t>
            </a:r>
          </a:p>
          <a:p>
            <a:pPr marL="331470" indent="-285750">
              <a:lnSpc>
                <a:spcPct val="110000"/>
              </a:lnSpc>
            </a:pPr>
            <a:endParaRPr lang="en-US" sz="1900" dirty="0"/>
          </a:p>
          <a:p>
            <a:pPr marL="45720">
              <a:lnSpc>
                <a:spcPct val="110000"/>
              </a:lnSpc>
            </a:pPr>
            <a:r>
              <a:rPr lang="en-US" sz="1900" dirty="0"/>
              <a:t>OSS and available @ </a:t>
            </a:r>
            <a:r>
              <a:rPr lang="en-US" sz="1900" dirty="0">
                <a:hlinkClick r:id="rId5"/>
              </a:rPr>
              <a:t>https://github.com/Azure/iotedge</a:t>
            </a:r>
            <a:r>
              <a:rPr lang="en-US" sz="19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0922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7CC3A-C984-4485-90E5-B6E760806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IoT Edge Camera Tagging Module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09E84D-513C-4D95-88A7-73FF6456E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839" y="2249487"/>
            <a:ext cx="2253897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9D1A5B-D921-4D77-9229-E96BDED5F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2319" y="2249487"/>
            <a:ext cx="2253897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ECD9F8-C7EA-4DA4-B66D-7624FE0D0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839" y="4100778"/>
            <a:ext cx="2253897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3390CA-8FF3-499E-AA86-EB934EF5A7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72319" y="4092309"/>
            <a:ext cx="2253897" cy="16904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D8FC31F-7261-4772-8F86-4A049DF9C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Capture contextual images at site of deployment</a:t>
            </a:r>
          </a:p>
          <a:p>
            <a:r>
              <a:rPr lang="en-US" dirty="0"/>
              <a:t>Push images to CustomVision.AI or Blob Storage (Local and Cloud)</a:t>
            </a:r>
          </a:p>
          <a:p>
            <a:r>
              <a:rPr lang="en-US" dirty="0"/>
              <a:t>Automate via Direct Methods </a:t>
            </a:r>
          </a:p>
          <a:p>
            <a:r>
              <a:rPr lang="en-US" dirty="0"/>
              <a:t>Facilitate ML Ops with automated sampling and iterative training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622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EC707-09FD-42EB-8A7B-EBB1B724E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and export Model from CustomVision.AI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EF771A-4D2A-45BD-BFE2-A5E6BAC2E4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7030" y="2249488"/>
            <a:ext cx="9094766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33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38B82-2D1E-426A-BCF6-4751E540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Object Detection data overload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ACC710-867B-446C-9FE1-AFCA5A691A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71589" y="2502488"/>
            <a:ext cx="3334909" cy="2674531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D8BCB-C149-474E-B107-1D24145C4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012832" cy="3541714"/>
          </a:xfrm>
        </p:spPr>
        <p:txBody>
          <a:bodyPr>
            <a:normAutofit/>
          </a:bodyPr>
          <a:lstStyle/>
          <a:p>
            <a:r>
              <a:rPr lang="en-US" dirty="0"/>
              <a:t>Messages are produced extremely fast (as high as 30 per second depending on algorithm and batch configuration options)</a:t>
            </a:r>
          </a:p>
          <a:p>
            <a:r>
              <a:rPr lang="en-US" dirty="0"/>
              <a:t>Great for reacting to real-time events at the edge</a:t>
            </a:r>
          </a:p>
          <a:p>
            <a:r>
              <a:rPr lang="en-US" dirty="0"/>
              <a:t>Way too much data to for summary reporting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131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F4D6D-7D5F-4AF9-8A23-B5773955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600"/>
              <a:t>Flatten, Aggregate, and summarize detections</a:t>
            </a:r>
          </a:p>
        </p:txBody>
      </p:sp>
      <p:sp>
        <p:nvSpPr>
          <p:cNvPr id="77" name="Round Diagonal Corner Rectangle 11">
            <a:extLst>
              <a:ext uri="{FF2B5EF4-FFF2-40B4-BE49-F238E27FC236}">
                <a16:creationId xmlns:a16="http://schemas.microsoft.com/office/drawing/2014/main" id="{03756949-AC79-48CD-A920-B0FE10D23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033B3C-9881-41C4-B231-D0195ACA4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627" y="1137621"/>
            <a:ext cx="5565103" cy="4577297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F4C653C-53FA-4C9F-BA2A-FCE1A34CF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Stream Analytics Job deployed at Edge</a:t>
            </a:r>
          </a:p>
          <a:p>
            <a:r>
              <a:rPr lang="en-US" sz="1800" dirty="0"/>
              <a:t>Parse object detections into flattened list</a:t>
            </a:r>
          </a:p>
          <a:p>
            <a:r>
              <a:rPr lang="en-US" sz="1800" dirty="0"/>
              <a:t>Remove duplicates and count objects by @timestamp</a:t>
            </a:r>
          </a:p>
          <a:p>
            <a:r>
              <a:rPr lang="en-US" sz="1800" dirty="0"/>
              <a:t>Floor the average count over a 30 second tumbling window</a:t>
            </a:r>
          </a:p>
        </p:txBody>
      </p:sp>
    </p:spTree>
    <p:extLst>
      <p:ext uri="{BB962C8B-B14F-4D97-AF65-F5344CB8AC3E}">
        <p14:creationId xmlns:p14="http://schemas.microsoft.com/office/powerpoint/2010/main" val="3825112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4A177-A457-4BA3-B95D-E1E95A699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summarized payload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1C6A2-8386-4D8A-9ADE-FBA8CA5B9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9905998" cy="40941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{"count":1.0,"sensorId":"Yard","object":"Car","@timestamp":"2020-05-07T13:37:00.0000000Z"}</a:t>
            </a:r>
          </a:p>
          <a:p>
            <a:pPr marL="0" indent="0">
              <a:buNone/>
            </a:pPr>
            <a:r>
              <a:rPr lang="en-US" sz="1800" dirty="0"/>
              <a:t>{"count":1.0,"sensorId":"Street","object":"Car","@timestamp":"2020-05-07T13:37:00.0000000Z"}</a:t>
            </a:r>
          </a:p>
          <a:p>
            <a:pPr marL="0" indent="0">
              <a:buNone/>
            </a:pPr>
            <a:r>
              <a:rPr lang="en-US" sz="1800" dirty="0"/>
              <a:t>{"count":1.0,"sensorId":"House","object":"Person","@timestamp":"2020-05-07T13:37:00.0000000Z"}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dirty="0"/>
              <a:t>1 Car in the Yard, 1 Car in the Street, 1 Person in the House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8671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478</Words>
  <Application>Microsoft Office PowerPoint</Application>
  <PresentationFormat>Widescreen</PresentationFormat>
  <Paragraphs>66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Tw Cen MT</vt:lpstr>
      <vt:lpstr>Circuit</vt:lpstr>
      <vt:lpstr>Intelligent Home Security with NVIDIA Jetson</vt:lpstr>
      <vt:lpstr>Hardware</vt:lpstr>
      <vt:lpstr>DeepStream SDK IoT Edge Module</vt:lpstr>
      <vt:lpstr>Deploy modules using Azure IoT Edge</vt:lpstr>
      <vt:lpstr>IoT Edge Camera Tagging Module</vt:lpstr>
      <vt:lpstr>Train and export Model from CustomVision.AI</vt:lpstr>
      <vt:lpstr>Object Detection data overload</vt:lpstr>
      <vt:lpstr>Flatten, Aggregate, and summarize detections</vt:lpstr>
      <vt:lpstr>Example summarized payload</vt:lpstr>
      <vt:lpstr>Modeling Data into TSI</vt:lpstr>
      <vt:lpstr>Forward Streaming Data to Power Bi</vt:lpstr>
      <vt:lpstr>Create a Power BI report</vt:lpstr>
      <vt:lpstr>Publish Dashboard and ask questions</vt:lpstr>
      <vt:lpstr>REsources</vt:lpstr>
      <vt:lpstr>Detailed repro instructions @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Home Security with NVIDIA Jetson</dc:title>
  <dc:creator>Paul DeCarlo</dc:creator>
  <cp:lastModifiedBy>Paul DeCarlo</cp:lastModifiedBy>
  <cp:revision>2</cp:revision>
  <dcterms:created xsi:type="dcterms:W3CDTF">2020-07-15T20:29:56Z</dcterms:created>
  <dcterms:modified xsi:type="dcterms:W3CDTF">2020-12-08T21:25:05Z</dcterms:modified>
</cp:coreProperties>
</file>

<file path=docProps/thumbnail.jpeg>
</file>